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67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68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6" r:id="rId20"/>
    <p:sldId id="275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29" r:id="rId61"/>
    <p:sldId id="308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20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FBFCD-4D46-4436-B228-D4A9EDC799C3}" type="datetimeFigureOut">
              <a:rPr lang="en-US" smtClean="0"/>
              <a:pPr/>
              <a:t>04/08/2009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B4443-4D24-4096-B39C-A96B69A1EC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4443-4D24-4096-B39C-A96B69A1ECF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1643-7F72-4EA9-85B7-6AA684F7B44F}" type="datetimeFigureOut">
              <a:rPr lang="en-US" smtClean="0"/>
              <a:pPr/>
              <a:t>04/08/2009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4FBF0-59D1-486A-A4D9-C46A94BBE6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1643-7F72-4EA9-85B7-6AA684F7B44F}" type="datetimeFigureOut">
              <a:rPr lang="en-US" smtClean="0"/>
              <a:pPr/>
              <a:t>04/08/2009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4FBF0-59D1-486A-A4D9-C46A94BBE6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1643-7F72-4EA9-85B7-6AA684F7B44F}" type="datetimeFigureOut">
              <a:rPr lang="en-US" smtClean="0"/>
              <a:pPr/>
              <a:t>04/08/2009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4FBF0-59D1-486A-A4D9-C46A94BBE6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1643-7F72-4EA9-85B7-6AA684F7B44F}" type="datetimeFigureOut">
              <a:rPr lang="en-US" smtClean="0"/>
              <a:pPr/>
              <a:t>04/08/2009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4FBF0-59D1-486A-A4D9-C46A94BBE6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1643-7F72-4EA9-85B7-6AA684F7B44F}" type="datetimeFigureOut">
              <a:rPr lang="en-US" smtClean="0"/>
              <a:pPr/>
              <a:t>04/08/2009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4FBF0-59D1-486A-A4D9-C46A94BBE6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1643-7F72-4EA9-85B7-6AA684F7B44F}" type="datetimeFigureOut">
              <a:rPr lang="en-US" smtClean="0"/>
              <a:pPr/>
              <a:t>04/08/2009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4FBF0-59D1-486A-A4D9-C46A94BBE6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1643-7F72-4EA9-85B7-6AA684F7B44F}" type="datetimeFigureOut">
              <a:rPr lang="en-US" smtClean="0"/>
              <a:pPr/>
              <a:t>04/08/2009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4FBF0-59D1-486A-A4D9-C46A94BBE6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1643-7F72-4EA9-85B7-6AA684F7B44F}" type="datetimeFigureOut">
              <a:rPr lang="en-US" smtClean="0"/>
              <a:pPr/>
              <a:t>04/08/2009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4FBF0-59D1-486A-A4D9-C46A94BBE6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1643-7F72-4EA9-85B7-6AA684F7B44F}" type="datetimeFigureOut">
              <a:rPr lang="en-US" smtClean="0"/>
              <a:pPr/>
              <a:t>04/08/2009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4FBF0-59D1-486A-A4D9-C46A94BBE6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1643-7F72-4EA9-85B7-6AA684F7B44F}" type="datetimeFigureOut">
              <a:rPr lang="en-US" smtClean="0"/>
              <a:pPr/>
              <a:t>04/08/2009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4FBF0-59D1-486A-A4D9-C46A94BBE6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1643-7F72-4EA9-85B7-6AA684F7B44F}" type="datetimeFigureOut">
              <a:rPr lang="en-US" smtClean="0"/>
              <a:pPr/>
              <a:t>04/08/2009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334FBF0-59D1-486A-A4D9-C46A94BBE6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D51643-7F72-4EA9-85B7-6AA684F7B44F}" type="datetimeFigureOut">
              <a:rPr lang="en-US" smtClean="0"/>
              <a:pPr/>
              <a:t>04/08/2009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34FBF0-59D1-486A-A4D9-C46A94BBE6E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066801"/>
            <a:ext cx="7772400" cy="1219200"/>
          </a:xfrm>
        </p:spPr>
        <p:txBody>
          <a:bodyPr/>
          <a:lstStyle/>
          <a:p>
            <a:r>
              <a:rPr lang="en-US" dirty="0" smtClean="0"/>
              <a:t>QUALITATIVE RESEARCH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dirty="0" smtClean="0"/>
              <a:t>Qualitative Guides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Purpose: To identify and provide preliminary exploration of relevant topics with selected informants</a:t>
            </a:r>
          </a:p>
          <a:p>
            <a:r>
              <a:rPr lang="en-US" dirty="0" smtClean="0"/>
              <a:t>Introduction: Purpose of study, consent</a:t>
            </a:r>
          </a:p>
          <a:p>
            <a:r>
              <a:rPr lang="en-US" dirty="0" smtClean="0"/>
              <a:t>Questions: Open-ended; exploratory, identify local terms</a:t>
            </a:r>
          </a:p>
          <a:p>
            <a:r>
              <a:rPr lang="en-US" dirty="0" smtClean="0"/>
              <a:t>Using the Guide: As a starting point; a set of cues</a:t>
            </a:r>
          </a:p>
          <a:p>
            <a:r>
              <a:rPr lang="en-US" dirty="0" smtClean="0"/>
              <a:t>Not to be followed precisely like a structured survey</a:t>
            </a:r>
          </a:p>
          <a:p>
            <a:r>
              <a:rPr lang="en-US" dirty="0" smtClean="0"/>
              <a:t>Yet, we do want to cover topics outlined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Guidelines for Formulating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114800"/>
          </a:xfrm>
        </p:spPr>
        <p:txBody>
          <a:bodyPr/>
          <a:lstStyle/>
          <a:p>
            <a:r>
              <a:rPr lang="en-US" dirty="0" smtClean="0"/>
              <a:t>Avoid yes/no questions eg. “Are you currently ill?”</a:t>
            </a:r>
          </a:p>
          <a:p>
            <a:r>
              <a:rPr lang="en-US" dirty="0" smtClean="0"/>
              <a:t>Avoid leading questions eg. “Do you think allopathic medicines are the best means of treatment for illnesses?</a:t>
            </a:r>
          </a:p>
          <a:p>
            <a:r>
              <a:rPr lang="en-US" dirty="0" smtClean="0"/>
              <a:t>Use “describe… “tell me about…”</a:t>
            </a:r>
          </a:p>
          <a:p>
            <a:r>
              <a:rPr lang="en-US" dirty="0" smtClean="0"/>
              <a:t>Learn how to rephrase questions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very familiar with the field guide</a:t>
            </a:r>
          </a:p>
          <a:p>
            <a:r>
              <a:rPr lang="en-US" dirty="0" smtClean="0"/>
              <a:t>Develop rapport---informal, conversational style, listen, watch and read non-verbal expressions, react as appropriate</a:t>
            </a:r>
          </a:p>
          <a:p>
            <a:r>
              <a:rPr lang="en-US" dirty="0" smtClean="0"/>
              <a:t>Probe, probe, probe…..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Probing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Techniques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Silence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“uh-huh” (nodding)</a:t>
            </a:r>
          </a:p>
          <a:p>
            <a:pPr>
              <a:buNone/>
            </a:pPr>
            <a:r>
              <a:rPr lang="en-US" dirty="0" smtClean="0"/>
              <a:t>	O.K.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“What else?”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Repetition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“Tell me more about”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dirty="0" smtClean="0"/>
              <a:t>Tape recording The Interviews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Asking permission</a:t>
            </a:r>
          </a:p>
          <a:p>
            <a:r>
              <a:rPr lang="en-US" dirty="0" smtClean="0"/>
              <a:t>Benefits</a:t>
            </a:r>
          </a:p>
          <a:p>
            <a:r>
              <a:rPr lang="en-US" dirty="0" smtClean="0"/>
              <a:t>Risks</a:t>
            </a:r>
          </a:p>
          <a:p>
            <a:r>
              <a:rPr lang="en-US" dirty="0" smtClean="0"/>
              <a:t>Minimizing risks</a:t>
            </a:r>
          </a:p>
          <a:p>
            <a:r>
              <a:rPr lang="en-US" dirty="0" smtClean="0"/>
              <a:t>Always take written notes as well</a:t>
            </a:r>
          </a:p>
          <a:p>
            <a:r>
              <a:rPr lang="en-US" dirty="0" smtClean="0"/>
              <a:t>Monitor the recording as you go along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dirty="0" smtClean="0"/>
              <a:t>Follow-Up Interview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Goal:</a:t>
            </a:r>
          </a:p>
          <a:p>
            <a:r>
              <a:rPr lang="en-US" dirty="0" smtClean="0"/>
              <a:t>To probe deeper, more sensitive, personal topics</a:t>
            </a:r>
          </a:p>
          <a:p>
            <a:r>
              <a:rPr lang="en-US" dirty="0" smtClean="0"/>
              <a:t>Read first interview and develop, adjust questions accordingly</a:t>
            </a:r>
          </a:p>
          <a:p>
            <a:r>
              <a:rPr lang="en-US" dirty="0" smtClean="0"/>
              <a:t>“Last time we spoke, you mentioned…”</a:t>
            </a:r>
          </a:p>
          <a:p>
            <a:r>
              <a:rPr lang="en-US" dirty="0" smtClean="0"/>
              <a:t>“Tell me more about….”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Ethical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Respect the participant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All information is voluntary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All information is anonymous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Everyone informed of study risks and benefits before they give permission</a:t>
            </a:r>
          </a:p>
          <a:p>
            <a:r>
              <a:rPr lang="en-US" dirty="0" smtClean="0"/>
              <a:t>Protecting participants from harm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Providing information/referrals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Interview Boundaries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Interview versus Education/Counseling</a:t>
            </a:r>
          </a:p>
          <a:p>
            <a:r>
              <a:rPr lang="en-US" dirty="0" smtClean="0"/>
              <a:t>Your role as interviewer: listen, provide information or referral at end of interview, or stop interview if needed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In-Depth Interviews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Key Informant Interviews</a:t>
            </a:r>
          </a:p>
          <a:p>
            <a:r>
              <a:rPr lang="en-US" dirty="0" smtClean="0"/>
              <a:t>A </a:t>
            </a:r>
            <a:r>
              <a:rPr lang="en-US" dirty="0" smtClean="0"/>
              <a:t>KI is one from whom we receive extensive information</a:t>
            </a:r>
          </a:p>
          <a:p>
            <a:r>
              <a:rPr lang="en-US" dirty="0" smtClean="0"/>
              <a:t>KIs </a:t>
            </a:r>
            <a:r>
              <a:rPr lang="en-US" dirty="0" smtClean="0"/>
              <a:t>include, experts &amp; those in positions of authority &amp; also “ordinary people”</a:t>
            </a:r>
          </a:p>
          <a:p>
            <a:r>
              <a:rPr lang="en-US" dirty="0" smtClean="0"/>
              <a:t>“</a:t>
            </a:r>
            <a:r>
              <a:rPr lang="en-US" dirty="0" smtClean="0"/>
              <a:t>Expertness” is based on knowledge of local cultural beliefs &amp; practices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dirty="0" smtClean="0"/>
              <a:t>Characteristics of A 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KI should be a person:</a:t>
            </a:r>
          </a:p>
          <a:p>
            <a:r>
              <a:rPr lang="en-US" dirty="0" smtClean="0"/>
              <a:t>With whom we have developed a special relationship &amp; have more than one contact</a:t>
            </a:r>
          </a:p>
          <a:p>
            <a:r>
              <a:rPr lang="en-US" dirty="0" smtClean="0"/>
              <a:t>Who provides us with “expert information”</a:t>
            </a:r>
          </a:p>
          <a:p>
            <a:r>
              <a:rPr lang="en-US" dirty="0" smtClean="0"/>
              <a:t>Who are “good observers”, who like to talk</a:t>
            </a:r>
          </a:p>
          <a:p>
            <a:r>
              <a:rPr lang="en-US" dirty="0" smtClean="0"/>
              <a:t>Who are able to “synthesize”, “analyze”, give “thoughtful” explanations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qualitative research?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Describes and analysis culture &amp; behavior from the point of view of those being studied (</a:t>
            </a:r>
            <a:r>
              <a:rPr lang="en-US" dirty="0" err="1" smtClean="0"/>
              <a:t>emic</a:t>
            </a:r>
            <a:r>
              <a:rPr lang="en-US" dirty="0" smtClean="0"/>
              <a:t> perspective)</a:t>
            </a:r>
          </a:p>
          <a:p>
            <a:r>
              <a:rPr lang="en-US" dirty="0" smtClean="0"/>
              <a:t>Emphasis is on providing a “holistic” understanding of the social setting in which research is conducted</a:t>
            </a:r>
          </a:p>
          <a:p>
            <a:r>
              <a:rPr lang="en-US" dirty="0" smtClean="0"/>
              <a:t>Relies on a research strategy which is flexible and iterative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Types of KIs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Administrators, leaders, other authorities eg, government officers, NGO personnel</a:t>
            </a:r>
          </a:p>
          <a:p>
            <a:r>
              <a:rPr lang="en-US" dirty="0" smtClean="0"/>
              <a:t>Community based out-reach workers: eg ANMs, Community health workers</a:t>
            </a:r>
          </a:p>
          <a:p>
            <a:r>
              <a:rPr lang="en-US" dirty="0" smtClean="0"/>
              <a:t>Members of the study population: eg marries &amp; pregnant women, adolescent girls, men etc.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Semi-Structured Interviews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Effective means of collecting data suitable for systematic comparisons &amp; testing hypotheses</a:t>
            </a:r>
          </a:p>
          <a:p>
            <a:r>
              <a:rPr lang="en-US" dirty="0" smtClean="0"/>
              <a:t>Ensures that a range of selected items are covered systematically</a:t>
            </a:r>
          </a:p>
          <a:p>
            <a:r>
              <a:rPr lang="en-US" dirty="0" smtClean="0"/>
              <a:t>Structure of interview should create a context that enables rather than impedes respondents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dirty="0" smtClean="0"/>
              <a:t>Semi-Structured Interviews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114800"/>
          </a:xfrm>
        </p:spPr>
        <p:txBody>
          <a:bodyPr/>
          <a:lstStyle/>
          <a:p>
            <a:r>
              <a:rPr lang="en-US" dirty="0" smtClean="0"/>
              <a:t>Can also include open-ended questions</a:t>
            </a:r>
          </a:p>
          <a:p>
            <a:r>
              <a:rPr lang="en-US" dirty="0" smtClean="0"/>
              <a:t>These may be followed by more specific probes</a:t>
            </a:r>
          </a:p>
          <a:p>
            <a:r>
              <a:rPr lang="en-US" dirty="0" smtClean="0"/>
              <a:t>Interview may include skip outs</a:t>
            </a:r>
          </a:p>
          <a:p>
            <a:r>
              <a:rPr lang="en-US" dirty="0" smtClean="0"/>
              <a:t>Must recognize field conditions – importance of privacy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Type of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Provides both </a:t>
            </a:r>
            <a:r>
              <a:rPr lang="en-US" dirty="0" smtClean="0"/>
              <a:t>quantifiable numeric, coded, as well as qualitative prose data</a:t>
            </a:r>
          </a:p>
          <a:p>
            <a:pPr>
              <a:buNone/>
            </a:pPr>
            <a:r>
              <a:rPr lang="en-US" dirty="0" smtClean="0"/>
              <a:t>“What kind of healers have you used for skin problems”?</a:t>
            </a:r>
          </a:p>
          <a:p>
            <a:pPr>
              <a:buNone/>
            </a:pPr>
            <a:r>
              <a:rPr lang="en-US" dirty="0" smtClean="0"/>
              <a:t>“have you consulted a health worker for a skin problem”?</a:t>
            </a:r>
          </a:p>
          <a:p>
            <a:r>
              <a:rPr lang="en-US" dirty="0" smtClean="0"/>
              <a:t>Provision for comments of interviewer about interview, useful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Strengths of Semi-Structured Interviews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1910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Enables coverage of wider range of topics systematically</a:t>
            </a:r>
          </a:p>
          <a:p>
            <a:r>
              <a:rPr lang="en-US" dirty="0" smtClean="0"/>
              <a:t>May also facilitate comparisons of qualitative data that are keyed directly to coded variables</a:t>
            </a:r>
          </a:p>
          <a:p>
            <a:r>
              <a:rPr lang="en-US" dirty="0" smtClean="0"/>
              <a:t>Provides opportunities to explain meaning of quantitative findings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Limitations of Semi-Structured Interviews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Demands fund of knowledge about community &amp; research questions to be studied</a:t>
            </a:r>
          </a:p>
          <a:p>
            <a:r>
              <a:rPr lang="en-US" dirty="0" smtClean="0"/>
              <a:t>Relies on substantial experience specially in research settings where cultural differences exist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to Use Semi-Structured Interviews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When single subject responses are required-unit of analysis is the individual</a:t>
            </a:r>
          </a:p>
          <a:p>
            <a:pPr marL="514350" indent="-514350">
              <a:buAutoNum type="arabicPeriod"/>
            </a:pPr>
            <a:r>
              <a:rPr lang="en-US" dirty="0" smtClean="0"/>
              <a:t>When measurement is required on certain topics</a:t>
            </a:r>
          </a:p>
          <a:p>
            <a:pPr marL="514350" indent="-514350">
              <a:buAutoNum type="arabicPeriod"/>
            </a:pPr>
            <a:r>
              <a:rPr lang="en-US" dirty="0" smtClean="0"/>
              <a:t>When measurement of variation in views among study population is required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Case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in-depth interviews, but focused on individual’s own actions &amp; explanations</a:t>
            </a:r>
          </a:p>
          <a:p>
            <a:r>
              <a:rPr lang="en-US" dirty="0" smtClean="0"/>
              <a:t>Individual “illness episode” very useful type of case study, wherein ask:</a:t>
            </a:r>
          </a:p>
          <a:p>
            <a:pPr>
              <a:buNone/>
            </a:pPr>
            <a:r>
              <a:rPr lang="en-US" dirty="0" smtClean="0"/>
              <a:t>	1. Subject to tell about entire illness episode</a:t>
            </a:r>
          </a:p>
          <a:p>
            <a:pPr>
              <a:buNone/>
            </a:pPr>
            <a:r>
              <a:rPr lang="en-US" dirty="0" smtClean="0"/>
              <a:t>	2. Use a checklist of items to fill in entire sequence of treatment seeking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3. Get subject to tell about actual encounter with health provider, use probes</a:t>
            </a:r>
          </a:p>
          <a:p>
            <a:pPr>
              <a:buNone/>
            </a:pPr>
            <a:r>
              <a:rPr lang="en-US" dirty="0" smtClean="0"/>
              <a:t>	4. Ask for explanations on cause of illness, reasons for worsening/improvements</a:t>
            </a:r>
          </a:p>
          <a:p>
            <a:pPr>
              <a:buNone/>
            </a:pPr>
            <a:r>
              <a:rPr lang="en-US" dirty="0" smtClean="0"/>
              <a:t>	5. Re-visit subject for more details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dirty="0" smtClean="0"/>
              <a:t>Focus group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A </a:t>
            </a:r>
            <a:r>
              <a:rPr lang="en-US" dirty="0" smtClean="0"/>
              <a:t>carefully planned discussion designed to obtain perceptions on a defined area of interest in a non-threatening environment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en-US" dirty="0" smtClean="0"/>
              <a:t>What is qualitative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Systematic exploration of illness requires in-depth interviewing &amp; probing</a:t>
            </a:r>
          </a:p>
          <a:p>
            <a:r>
              <a:rPr lang="en-US" dirty="0" smtClean="0"/>
              <a:t>Rapport building essential for eliciting sensitive information</a:t>
            </a:r>
          </a:p>
          <a:p>
            <a:r>
              <a:rPr lang="en-US" dirty="0" smtClean="0"/>
              <a:t>Useful method of discovering local language usage by which people communicate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Focus group Discussion (</a:t>
            </a:r>
            <a:r>
              <a:rPr lang="en-US" dirty="0" err="1" smtClean="0"/>
              <a:t>Contd</a:t>
            </a:r>
            <a:r>
              <a:rPr lang="en-US" dirty="0" smtClean="0"/>
              <a:t>…)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Conducted with 7-8 people by a skilled interviewer who helps guide the discussion</a:t>
            </a:r>
          </a:p>
          <a:p>
            <a:r>
              <a:rPr lang="en-US" dirty="0" smtClean="0"/>
              <a:t>Group should be homogenous with members being unfamiliar to each other</a:t>
            </a:r>
          </a:p>
          <a:p>
            <a:r>
              <a:rPr lang="en-US" dirty="0" smtClean="0"/>
              <a:t>Group members influence each other by responding to ideas &amp; comments</a:t>
            </a:r>
          </a:p>
          <a:p>
            <a:r>
              <a:rPr lang="en-US" dirty="0" smtClean="0"/>
              <a:t>Ideally discussions should be recorded after obtaining the permission of the group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Focus Group </a:t>
            </a:r>
            <a:r>
              <a:rPr lang="en-US" dirty="0" smtClean="0"/>
              <a:t>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Conducted by a moderator, assisted by a note-taker &amp; an organizer</a:t>
            </a:r>
          </a:p>
          <a:p>
            <a:r>
              <a:rPr lang="en-US" dirty="0" smtClean="0"/>
              <a:t>Give ample time for identifying &amp; recruiting group members</a:t>
            </a:r>
          </a:p>
          <a:p>
            <a:r>
              <a:rPr lang="en-US" dirty="0" smtClean="0"/>
              <a:t>Over-include to guard against potential drop-outs</a:t>
            </a:r>
          </a:p>
          <a:p>
            <a:r>
              <a:rPr lang="en-US" dirty="0" smtClean="0"/>
              <a:t>Group proceedings can be recorded after obtaining consent</a:t>
            </a:r>
          </a:p>
          <a:p>
            <a:r>
              <a:rPr lang="en-US" dirty="0" smtClean="0"/>
              <a:t>Notes on body language, socio-gram on group dynamic important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Uses of A Focus Group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Generate information on a questionnaire</a:t>
            </a:r>
          </a:p>
          <a:p>
            <a:pPr marL="514350" indent="-514350">
              <a:buAutoNum type="arabicPeriod"/>
            </a:pPr>
            <a:r>
              <a:rPr lang="en-US" dirty="0" smtClean="0"/>
              <a:t>Needs assessment</a:t>
            </a:r>
          </a:p>
          <a:p>
            <a:pPr marL="514350" indent="-514350">
              <a:buAutoNum type="arabicPeriod"/>
            </a:pPr>
            <a:r>
              <a:rPr lang="en-US" dirty="0" smtClean="0"/>
              <a:t>Develop/Test new programs/interventions</a:t>
            </a:r>
          </a:p>
          <a:p>
            <a:pPr marL="514350" indent="-514350">
              <a:buAutoNum type="arabicPeriod"/>
            </a:pPr>
            <a:r>
              <a:rPr lang="en-US" dirty="0" smtClean="0"/>
              <a:t>To gain an understanding of local beliefs, cultural practices, perceptions, attitudes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dirty="0" smtClean="0"/>
              <a:t>Participant Observation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approach where investigator becomes active functioning member of culture under study</a:t>
            </a:r>
          </a:p>
          <a:p>
            <a:r>
              <a:rPr lang="en-US" dirty="0" smtClean="0"/>
              <a:t>Participates in activities, observes what others do, attempts to see through eyes of member of the culture</a:t>
            </a:r>
          </a:p>
          <a:p>
            <a:r>
              <a:rPr lang="en-US" dirty="0" smtClean="0"/>
              <a:t>Is a general approach to data collection involving unstructured interviews and observations</a:t>
            </a:r>
          </a:p>
          <a:p>
            <a:r>
              <a:rPr lang="en-US" dirty="0" smtClean="0"/>
              <a:t>Seeks a holistic view of people and behaviors being observed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Strengths of Participant Observation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Methods help to reduce reactivity</a:t>
            </a:r>
          </a:p>
          <a:p>
            <a:r>
              <a:rPr lang="en-US" dirty="0" smtClean="0"/>
              <a:t>Helps to formulate appropriate &amp; relevant questions in native language</a:t>
            </a:r>
          </a:p>
          <a:p>
            <a:r>
              <a:rPr lang="en-US" dirty="0" smtClean="0"/>
              <a:t>Provides an intuitive understanding of what’s happening in a culture</a:t>
            </a:r>
          </a:p>
          <a:p>
            <a:r>
              <a:rPr lang="en-US" dirty="0" smtClean="0"/>
              <a:t>Helps in understanding meaning of data collected</a:t>
            </a:r>
          </a:p>
          <a:p>
            <a:r>
              <a:rPr lang="en-US" dirty="0" smtClean="0"/>
              <a:t>Maximizes ability to make valid statements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Useful when context is new or not well known</a:t>
            </a:r>
          </a:p>
          <a:p>
            <a:r>
              <a:rPr lang="en-US" dirty="0" smtClean="0"/>
              <a:t>Particularly useful at the beginning of research when problems is not well understood</a:t>
            </a:r>
          </a:p>
          <a:p>
            <a:r>
              <a:rPr lang="en-US" dirty="0" smtClean="0"/>
              <a:t>Useful when situation of interest is obscured or hidden</a:t>
            </a:r>
          </a:p>
          <a:p>
            <a:r>
              <a:rPr lang="en-US" dirty="0" smtClean="0"/>
              <a:t>Especially appropriate for understanding processes, events, norms, values, context of a social situation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Weaknesses of Participant Observation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Can be time consuming</a:t>
            </a:r>
          </a:p>
          <a:p>
            <a:r>
              <a:rPr lang="en-US" dirty="0" smtClean="0"/>
              <a:t>Researcher must speak the local language</a:t>
            </a:r>
          </a:p>
          <a:p>
            <a:r>
              <a:rPr lang="en-US" dirty="0" smtClean="0"/>
              <a:t>Be skilled at observing details</a:t>
            </a:r>
          </a:p>
          <a:p>
            <a:r>
              <a:rPr lang="en-US" dirty="0" smtClean="0"/>
              <a:t>Have good memory</a:t>
            </a:r>
          </a:p>
          <a:p>
            <a:r>
              <a:rPr lang="en-US" dirty="0" smtClean="0"/>
              <a:t>Be skilled at writing detailed notes about what was observed</a:t>
            </a:r>
          </a:p>
          <a:p>
            <a:r>
              <a:rPr lang="en-US" dirty="0" smtClean="0"/>
              <a:t>Sometimes increased familiarity with culture under study makes it difficult to notice things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Structured Interviewing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Involves exposing every informant in a sample to the same stimuli</a:t>
            </a:r>
          </a:p>
          <a:p>
            <a:r>
              <a:rPr lang="en-US" dirty="0" smtClean="0"/>
              <a:t>These data collection methods produce data that is quantifiable</a:t>
            </a:r>
          </a:p>
          <a:p>
            <a:r>
              <a:rPr lang="en-US" dirty="0" smtClean="0"/>
              <a:t>Aims to describe &amp; analyze culture &amp; behavior of respondents from their own point of view</a:t>
            </a:r>
          </a:p>
          <a:p>
            <a:r>
              <a:rPr lang="en-US" dirty="0" smtClean="0"/>
              <a:t>Help to isolate &amp; define cultural domains eg: ways to cure a headache; kinds of cars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Free Listing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Free lists help to isolate &amp; define relevant domains</a:t>
            </a:r>
          </a:p>
          <a:p>
            <a:r>
              <a:rPr lang="en-US" dirty="0" smtClean="0"/>
              <a:t>Simply asks respondents to list as many items as they can think of in a particular </a:t>
            </a:r>
            <a:r>
              <a:rPr lang="en-US" dirty="0" smtClean="0"/>
              <a:t>domain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/>
              <a:t>Example:</a:t>
            </a:r>
          </a:p>
          <a:p>
            <a:pPr>
              <a:buNone/>
            </a:pPr>
            <a:r>
              <a:rPr lang="en-US" i="1" dirty="0" smtClean="0"/>
              <a:t>“Please tell me all the illnesses that children here get?”</a:t>
            </a:r>
          </a:p>
          <a:p>
            <a:pPr>
              <a:buNone/>
            </a:pPr>
            <a:r>
              <a:rPr lang="en-US" i="1" dirty="0" smtClean="0"/>
              <a:t>“What are all the different kinds of drugs that people in your school use?’</a:t>
            </a:r>
            <a:endParaRPr lang="en-US" i="1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Strengths &amp; Weaknesses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Useful first step in research involving definition of new domains</a:t>
            </a:r>
          </a:p>
          <a:p>
            <a:r>
              <a:rPr lang="en-US" dirty="0" smtClean="0"/>
              <a:t>Best way to ensure that concepts &amp; domains are culturally relevant</a:t>
            </a:r>
          </a:p>
          <a:p>
            <a:r>
              <a:rPr lang="en-US" dirty="0" smtClean="0"/>
              <a:t>Informants can usually do the task easily</a:t>
            </a:r>
          </a:p>
          <a:p>
            <a:r>
              <a:rPr lang="en-US" dirty="0" smtClean="0"/>
              <a:t>Need to be familiar with culture &amp; language of informants to identify appropriate domain names to start listing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/>
          <a:lstStyle/>
          <a:p>
            <a:r>
              <a:rPr lang="en-US" dirty="0" smtClean="0"/>
              <a:t>What are its uses?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QR especially useful for:</a:t>
            </a:r>
          </a:p>
          <a:p>
            <a:r>
              <a:rPr lang="en-US" dirty="0" smtClean="0"/>
              <a:t>Exploring a health problem</a:t>
            </a:r>
          </a:p>
          <a:p>
            <a:r>
              <a:rPr lang="en-US" dirty="0" smtClean="0"/>
              <a:t>Identifying local perceptions</a:t>
            </a:r>
          </a:p>
          <a:p>
            <a:r>
              <a:rPr lang="en-US" dirty="0" smtClean="0"/>
              <a:t>Identifying relevant interventions</a:t>
            </a:r>
          </a:p>
          <a:p>
            <a:r>
              <a:rPr lang="en-US" dirty="0" smtClean="0"/>
              <a:t>Investigating feasibility, acceptability &amp; appropriateness of health programs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Pile Sorting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Aims to study relations among items within a domain</a:t>
            </a:r>
          </a:p>
          <a:p>
            <a:pPr>
              <a:buNone/>
            </a:pPr>
            <a:r>
              <a:rPr lang="en-US" dirty="0" smtClean="0"/>
              <a:t>Useful for discovering perceptions on similarities &amp; differences among items</a:t>
            </a:r>
          </a:p>
          <a:p>
            <a:pPr>
              <a:buNone/>
            </a:pPr>
            <a:r>
              <a:rPr lang="en-US" dirty="0" smtClean="0"/>
              <a:t>Helps to look at intra-cultural variations in how informants define domains</a:t>
            </a:r>
          </a:p>
          <a:p>
            <a:pPr>
              <a:buNone/>
            </a:pPr>
            <a:r>
              <a:rPr lang="en-US" dirty="0" smtClean="0"/>
              <a:t>Informants asked to sort cards with names of items written into piles or groups according to their own criteria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dirty="0" smtClean="0"/>
              <a:t>Pile Sort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Informants asked to make as many or as few piles as they wish</a:t>
            </a:r>
          </a:p>
          <a:p>
            <a:pPr>
              <a:buNone/>
            </a:pPr>
            <a:r>
              <a:rPr lang="en-US" dirty="0" smtClean="0"/>
              <a:t>Once pile sort completed, informant asked to explain the different piles</a:t>
            </a:r>
          </a:p>
          <a:p>
            <a:pPr>
              <a:buNone/>
            </a:pPr>
            <a:r>
              <a:rPr lang="en-US" b="1" dirty="0" smtClean="0"/>
              <a:t>Example:</a:t>
            </a:r>
          </a:p>
          <a:p>
            <a:pPr>
              <a:buNone/>
            </a:pPr>
            <a:r>
              <a:rPr lang="en-US" dirty="0" smtClean="0"/>
              <a:t>	“What do all the items in this pile have in common?”</a:t>
            </a:r>
          </a:p>
          <a:p>
            <a:pPr>
              <a:buNone/>
            </a:pPr>
            <a:r>
              <a:rPr lang="en-US" dirty="0" smtClean="0"/>
              <a:t>Technique of successive pile sort used to construct taxonomies which illustrates relations among items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Taxonomy Based On A Pile Sort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		Kinds of pets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4344194" y="2285206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209800" y="2438400"/>
            <a:ext cx="441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1905000" y="2743200"/>
            <a:ext cx="60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6286500" y="2781300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828800" y="3048000"/>
            <a:ext cx="84786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Goldfish</a:t>
            </a:r>
          </a:p>
          <a:p>
            <a:r>
              <a:rPr lang="en-US" sz="1400" dirty="0" smtClean="0"/>
              <a:t>Turtle</a:t>
            </a:r>
          </a:p>
          <a:p>
            <a:r>
              <a:rPr lang="en-US" sz="1400" dirty="0" smtClean="0"/>
              <a:t>Rabbit</a:t>
            </a:r>
          </a:p>
          <a:p>
            <a:r>
              <a:rPr lang="en-US" sz="1400" dirty="0" smtClean="0"/>
              <a:t>Mouse</a:t>
            </a:r>
          </a:p>
          <a:p>
            <a:r>
              <a:rPr lang="en-US" sz="1400" dirty="0" smtClean="0"/>
              <a:t>Parrot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6248400" y="3124200"/>
            <a:ext cx="6487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Horse</a:t>
            </a:r>
          </a:p>
          <a:p>
            <a:r>
              <a:rPr lang="en-US" sz="1400" dirty="0" smtClean="0"/>
              <a:t>Cat</a:t>
            </a:r>
          </a:p>
          <a:p>
            <a:r>
              <a:rPr lang="en-US" sz="1400" dirty="0" smtClean="0"/>
              <a:t>Dog</a:t>
            </a:r>
            <a:endParaRPr lang="en-US" sz="1400" dirty="0"/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1943894" y="4228306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600200" y="4419600"/>
            <a:ext cx="990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1524794" y="4495006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2477294" y="4533106"/>
            <a:ext cx="228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219200" y="4572000"/>
            <a:ext cx="8478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Goldfish</a:t>
            </a:r>
          </a:p>
          <a:p>
            <a:r>
              <a:rPr lang="en-US" sz="1400" dirty="0" smtClean="0"/>
              <a:t>Turtle</a:t>
            </a:r>
          </a:p>
          <a:p>
            <a:r>
              <a:rPr lang="en-US" sz="1400" dirty="0" smtClean="0"/>
              <a:t>Parrot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2286000" y="4572000"/>
            <a:ext cx="702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Mouse</a:t>
            </a:r>
          </a:p>
          <a:p>
            <a:r>
              <a:rPr lang="en-US" sz="1400" dirty="0" smtClean="0"/>
              <a:t>Rabbit</a:t>
            </a:r>
            <a:endParaRPr lang="en-US" sz="1400" dirty="0"/>
          </a:p>
        </p:txBody>
      </p:sp>
      <p:cxnSp>
        <p:nvCxnSpPr>
          <p:cNvPr id="26" name="Straight Connector 25"/>
          <p:cNvCxnSpPr/>
          <p:nvPr/>
        </p:nvCxnSpPr>
        <p:spPr>
          <a:xfrm rot="5400000">
            <a:off x="6286500" y="4076700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019800" y="4267200"/>
            <a:ext cx="106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5790406" y="4495800"/>
            <a:ext cx="4579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6896100" y="4457700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791200" y="4724400"/>
            <a:ext cx="5084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Dog</a:t>
            </a:r>
          </a:p>
          <a:p>
            <a:r>
              <a:rPr lang="en-US" sz="1400" dirty="0" smtClean="0"/>
              <a:t>Cat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6781800" y="4724400"/>
            <a:ext cx="648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Horse</a:t>
            </a:r>
            <a:endParaRPr lang="en-US" sz="1400" dirty="0"/>
          </a:p>
        </p:txBody>
      </p:sp>
      <p:cxnSp>
        <p:nvCxnSpPr>
          <p:cNvPr id="41" name="Straight Connector 40"/>
          <p:cNvCxnSpPr/>
          <p:nvPr/>
        </p:nvCxnSpPr>
        <p:spPr>
          <a:xfrm rot="5400000">
            <a:off x="1371600" y="5334000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990600" y="5486400"/>
            <a:ext cx="990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5400000">
            <a:off x="838200" y="5638800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1828800" y="5638800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09600" y="5791200"/>
            <a:ext cx="8478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Goldfish</a:t>
            </a:r>
          </a:p>
          <a:p>
            <a:r>
              <a:rPr lang="en-US" sz="1400" dirty="0" smtClean="0"/>
              <a:t>Turtle</a:t>
            </a:r>
            <a:endParaRPr lang="en-US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1600200" y="5791200"/>
            <a:ext cx="670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Parrot</a:t>
            </a:r>
            <a:endParaRPr lang="en-US" sz="14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Strengths &amp; Weaknesses of Pile Sort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Can be done using large number of items </a:t>
            </a:r>
          </a:p>
          <a:p>
            <a:r>
              <a:rPr lang="en-US" dirty="0" smtClean="0"/>
              <a:t>Is easy to administer </a:t>
            </a:r>
          </a:p>
          <a:p>
            <a:r>
              <a:rPr lang="en-US" dirty="0" smtClean="0"/>
              <a:t>Cannot be used with non-literate samples unless items are pictures or actual stimuli</a:t>
            </a:r>
          </a:p>
          <a:p>
            <a:r>
              <a:rPr lang="en-US" dirty="0" smtClean="0"/>
              <a:t>Simple hand analysis possible</a:t>
            </a:r>
          </a:p>
          <a:p>
            <a:r>
              <a:rPr lang="en-US" dirty="0" smtClean="0"/>
              <a:t>Computerized analysis faster but requires knowledge of appropriate software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Sampling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Selection of respondents based on information they can provide</a:t>
            </a:r>
          </a:p>
          <a:p>
            <a:pPr>
              <a:buNone/>
            </a:pPr>
            <a:r>
              <a:rPr lang="en-US" b="1" dirty="0" smtClean="0"/>
              <a:t>Types of sampling </a:t>
            </a:r>
            <a:r>
              <a:rPr lang="en-US" b="1" dirty="0" smtClean="0"/>
              <a:t>strategies:</a:t>
            </a:r>
            <a:endParaRPr lang="en-US" b="1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	Purposive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	Snowball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	Convenience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	Quota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	Extreme Cases</a:t>
            </a:r>
          </a:p>
          <a:p>
            <a:pPr>
              <a:buNone/>
            </a:pPr>
            <a:r>
              <a:rPr lang="en-US" b="1" dirty="0" smtClean="0"/>
              <a:t>Sample size</a:t>
            </a:r>
            <a:r>
              <a:rPr lang="en-US" dirty="0" smtClean="0"/>
              <a:t>: Sample to informational redundancy or sample to saturation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Qualitative 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Taped interviews transcribed verbatim</a:t>
            </a:r>
          </a:p>
          <a:p>
            <a:r>
              <a:rPr lang="en-US" dirty="0" smtClean="0"/>
              <a:t>Translated into English</a:t>
            </a:r>
          </a:p>
          <a:p>
            <a:r>
              <a:rPr lang="en-US" dirty="0" smtClean="0"/>
              <a:t>Codes assigned to segments to segments of text</a:t>
            </a:r>
          </a:p>
          <a:p>
            <a:r>
              <a:rPr lang="en-US" dirty="0" smtClean="0"/>
              <a:t>Coding framework developed</a:t>
            </a:r>
          </a:p>
          <a:p>
            <a:r>
              <a:rPr lang="en-US" dirty="0" smtClean="0"/>
              <a:t>Look for patterns &amp; emerging themes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Triangulation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Main research tool used are the researchers themselves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Subjective nature of data can open it to criticism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A </a:t>
            </a:r>
            <a:r>
              <a:rPr lang="en-US" dirty="0" smtClean="0"/>
              <a:t>method to enhance quality of data is through triangulation:</a:t>
            </a:r>
          </a:p>
          <a:p>
            <a:pPr>
              <a:buNone/>
            </a:pPr>
            <a:r>
              <a:rPr lang="en-US" dirty="0" smtClean="0"/>
              <a:t>	Data</a:t>
            </a:r>
            <a:r>
              <a:rPr lang="en-US" dirty="0" smtClean="0"/>
              <a:t>, Researcher, Combining qualitative &amp; quantitative methods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Sampling in Qualitative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Techniques used vastly different from quantitative research</a:t>
            </a:r>
          </a:p>
          <a:p>
            <a:r>
              <a:rPr lang="en-US" dirty="0" smtClean="0"/>
              <a:t>Logic behind the approach uniquely different from those of quantitative research</a:t>
            </a:r>
          </a:p>
          <a:p>
            <a:r>
              <a:rPr lang="en-US" dirty="0" smtClean="0"/>
              <a:t>Non-probability sampling techniques used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Non-Probability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Reasons for using non-probability sampling:</a:t>
            </a:r>
          </a:p>
          <a:p>
            <a:pPr>
              <a:buNone/>
            </a:pPr>
            <a:r>
              <a:rPr lang="en-US" dirty="0" smtClean="0"/>
              <a:t>Pilot studies to test questions &amp; scales may not require representative study</a:t>
            </a:r>
          </a:p>
          <a:p>
            <a:pPr>
              <a:buNone/>
            </a:pPr>
            <a:r>
              <a:rPr lang="en-US" dirty="0" smtClean="0"/>
              <a:t>Subjects chosen because of special attributes</a:t>
            </a:r>
          </a:p>
          <a:p>
            <a:pPr>
              <a:buNone/>
            </a:pPr>
            <a:r>
              <a:rPr lang="en-US" dirty="0" smtClean="0"/>
              <a:t>There may be difficulties in identifying a sampling frame</a:t>
            </a:r>
          </a:p>
          <a:p>
            <a:pPr>
              <a:buNone/>
            </a:pPr>
            <a:r>
              <a:rPr lang="en-US" dirty="0" smtClean="0"/>
              <a:t>Aim is not </a:t>
            </a:r>
            <a:r>
              <a:rPr lang="en-US" dirty="0" smtClean="0"/>
              <a:t>to generalize </a:t>
            </a:r>
            <a:r>
              <a:rPr lang="en-US" dirty="0" smtClean="0"/>
              <a:t>or extrapolate findings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Characteristics of Non-Probability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Not specified or drawn in advance</a:t>
            </a:r>
          </a:p>
          <a:p>
            <a:r>
              <a:rPr lang="en-US" dirty="0" smtClean="0"/>
              <a:t>Sample selected in serial fashion and is purposive in nature</a:t>
            </a:r>
          </a:p>
          <a:p>
            <a:r>
              <a:rPr lang="en-US" dirty="0" smtClean="0"/>
              <a:t>Criteria for sampling may change as study progresses</a:t>
            </a:r>
          </a:p>
          <a:p>
            <a:r>
              <a:rPr lang="en-US" dirty="0" smtClean="0"/>
              <a:t>Sampling terminated when information becomes repetitive (informational redundancy)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are its uses?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Developing suitable information, education &amp; communication</a:t>
            </a:r>
          </a:p>
          <a:p>
            <a:r>
              <a:rPr lang="en-US" dirty="0" smtClean="0"/>
              <a:t>Identifying problems in on going interventions &amp; suggesting solutions</a:t>
            </a:r>
          </a:p>
          <a:p>
            <a:r>
              <a:rPr lang="en-US" dirty="0" smtClean="0"/>
              <a:t>Complementing quantitative data by helping to interpret it</a:t>
            </a:r>
          </a:p>
          <a:p>
            <a:r>
              <a:rPr lang="en-US" dirty="0" smtClean="0"/>
              <a:t>Designing more valid survey instruments</a:t>
            </a: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Non-Probability Sampling Techniques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Extreme or deviant case sampling:</a:t>
            </a:r>
          </a:p>
          <a:p>
            <a:pPr>
              <a:buNone/>
            </a:pPr>
            <a:r>
              <a:rPr lang="en-US" dirty="0" smtClean="0"/>
              <a:t>Learn from highly unusual manifestations of the phenomenon of interest</a:t>
            </a:r>
          </a:p>
          <a:p>
            <a:r>
              <a:rPr lang="en-US" b="1" dirty="0" smtClean="0"/>
              <a:t>Maximum variation sampling: </a:t>
            </a:r>
            <a:r>
              <a:rPr lang="en-US" dirty="0" smtClean="0"/>
              <a:t>Selecting a wide range of variation on dimensions of interest to identify common patterns</a:t>
            </a:r>
          </a:p>
          <a:p>
            <a:r>
              <a:rPr lang="en-US" b="1" dirty="0" smtClean="0"/>
              <a:t>Homogenous Sampling: </a:t>
            </a:r>
            <a:r>
              <a:rPr lang="en-US" dirty="0" smtClean="0"/>
              <a:t>Selecting similar types to describe a particular group in-depth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Non-Probability Sampling Techniques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Typical Case Sampling: </a:t>
            </a:r>
            <a:r>
              <a:rPr lang="en-US" dirty="0" smtClean="0"/>
              <a:t>Selection of cases that illustrates what is typical or average</a:t>
            </a:r>
          </a:p>
          <a:p>
            <a:r>
              <a:rPr lang="en-US" b="1" dirty="0" smtClean="0"/>
              <a:t>Critical Case Sampling: </a:t>
            </a:r>
            <a:r>
              <a:rPr lang="en-US" dirty="0" smtClean="0"/>
              <a:t>Selecting cases who for some reason are specially important</a:t>
            </a:r>
          </a:p>
          <a:p>
            <a:r>
              <a:rPr lang="en-US" b="1" dirty="0" smtClean="0"/>
              <a:t>Snowball Sampling: </a:t>
            </a:r>
            <a:r>
              <a:rPr lang="en-US" dirty="0" smtClean="0"/>
              <a:t>Subjects recommend others they know &amp; the snowball gets bigger as more information rich cases get included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Non-Probability Sampling Techniques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Opportunistic Sampling: </a:t>
            </a:r>
            <a:r>
              <a:rPr lang="en-US" dirty="0" smtClean="0"/>
              <a:t>On the spot decisions about sampling to take advantage of new opportunities during data collection</a:t>
            </a:r>
          </a:p>
          <a:p>
            <a:r>
              <a:rPr lang="en-US" b="1" dirty="0" smtClean="0"/>
              <a:t>Convenience Sampling: </a:t>
            </a:r>
            <a:r>
              <a:rPr lang="en-US" dirty="0" smtClean="0"/>
              <a:t>Selecting whoever is easiest, closest &amp; most convenient to save time &amp; money</a:t>
            </a:r>
          </a:p>
          <a:p>
            <a:pPr>
              <a:buNone/>
            </a:pPr>
            <a:r>
              <a:rPr lang="en-US" dirty="0" smtClean="0"/>
              <a:t>		The </a:t>
            </a:r>
            <a:r>
              <a:rPr lang="en-US" dirty="0" smtClean="0"/>
              <a:t>last is least desirable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Sample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Qualitative inquiry is rife with ambiguities</a:t>
            </a:r>
          </a:p>
          <a:p>
            <a:r>
              <a:rPr lang="en-US" dirty="0" smtClean="0"/>
              <a:t>There are purposeful strategies instead of methodological rules</a:t>
            </a:r>
          </a:p>
          <a:p>
            <a:r>
              <a:rPr lang="en-US" dirty="0" smtClean="0"/>
              <a:t>Seems to work best for people with a high tolerance for ambiguity</a:t>
            </a:r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Sample Size (</a:t>
            </a:r>
            <a:r>
              <a:rPr lang="en-US" dirty="0" err="1" smtClean="0"/>
              <a:t>contd</a:t>
            </a:r>
            <a:r>
              <a:rPr lang="en-US" dirty="0" smtClean="0"/>
              <a:t>…)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rules for sample size in qualitative inquiry</a:t>
            </a:r>
          </a:p>
          <a:p>
            <a:r>
              <a:rPr lang="en-US" b="1" dirty="0" smtClean="0"/>
              <a:t>Sample size depends on:</a:t>
            </a:r>
          </a:p>
          <a:p>
            <a:pPr>
              <a:buNone/>
            </a:pPr>
            <a:r>
              <a:rPr lang="en-US" dirty="0" smtClean="0"/>
              <a:t>	What you want to know</a:t>
            </a:r>
          </a:p>
          <a:p>
            <a:pPr>
              <a:buNone/>
            </a:pPr>
            <a:r>
              <a:rPr lang="en-US" dirty="0" smtClean="0"/>
              <a:t>	The purpose of the inquiry</a:t>
            </a:r>
          </a:p>
          <a:p>
            <a:pPr>
              <a:buNone/>
            </a:pPr>
            <a:r>
              <a:rPr lang="en-US" dirty="0" smtClean="0"/>
              <a:t>	What’s at stake</a:t>
            </a:r>
          </a:p>
          <a:p>
            <a:pPr>
              <a:buNone/>
            </a:pPr>
            <a:r>
              <a:rPr lang="en-US" dirty="0" smtClean="0"/>
              <a:t>	What will be useful</a:t>
            </a:r>
          </a:p>
          <a:p>
            <a:pPr>
              <a:buNone/>
            </a:pPr>
            <a:r>
              <a:rPr lang="en-US" dirty="0" smtClean="0"/>
              <a:t>	What will have credibility</a:t>
            </a:r>
          </a:p>
          <a:p>
            <a:pPr>
              <a:buNone/>
            </a:pPr>
            <a:r>
              <a:rPr lang="en-US" dirty="0" smtClean="0"/>
              <a:t>	What can be done with available resources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Sample Size (</a:t>
            </a:r>
            <a:r>
              <a:rPr lang="en-US" dirty="0" err="1" smtClean="0"/>
              <a:t>contd</a:t>
            </a:r>
            <a:r>
              <a:rPr lang="en-US" dirty="0" smtClean="0"/>
              <a:t>…)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Issue of sample size is a lot like the problem students have when assigned to write an essay</a:t>
            </a:r>
          </a:p>
          <a:p>
            <a:pPr>
              <a:buNone/>
            </a:pPr>
            <a:r>
              <a:rPr lang="en-US" dirty="0" smtClean="0"/>
              <a:t>Student: “How long does the paper have to be”?</a:t>
            </a:r>
          </a:p>
          <a:p>
            <a:pPr>
              <a:buNone/>
            </a:pPr>
            <a:r>
              <a:rPr lang="en-US" dirty="0" smtClean="0"/>
              <a:t>Teacher: “Long enough to cover the assignment’</a:t>
            </a:r>
          </a:p>
          <a:p>
            <a:pPr>
              <a:buNone/>
            </a:pPr>
            <a:r>
              <a:rPr lang="en-US" dirty="0" smtClean="0"/>
              <a:t>Student: “But how many pages”?</a:t>
            </a:r>
          </a:p>
          <a:p>
            <a:pPr>
              <a:buNone/>
            </a:pPr>
            <a:r>
              <a:rPr lang="en-US" dirty="0" smtClean="0"/>
              <a:t>Teacher: “Enough pages to do justice to the subject – no more no less”</a:t>
            </a:r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dirty="0" smtClean="0"/>
              <a:t>Sample Size (</a:t>
            </a:r>
            <a:r>
              <a:rPr lang="en-US" dirty="0" err="1" smtClean="0"/>
              <a:t>contd</a:t>
            </a:r>
            <a:r>
              <a:rPr lang="en-US" dirty="0" smtClean="0"/>
              <a:t>….)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458200" cy="438912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Validity, meaningfulness &amp; insights generated from equal, inquiry have more to do </a:t>
            </a:r>
            <a:r>
              <a:rPr lang="en-US" dirty="0" smtClean="0"/>
              <a:t>with information-richness </a:t>
            </a:r>
            <a:r>
              <a:rPr lang="en-US" dirty="0" smtClean="0"/>
              <a:t>of cases selected &amp; the </a:t>
            </a:r>
            <a:r>
              <a:rPr lang="en-US" dirty="0" smtClean="0"/>
              <a:t>observational/analytical </a:t>
            </a:r>
            <a:r>
              <a:rPr lang="en-US" dirty="0" smtClean="0"/>
              <a:t>capabilities of the researcher than with sample </a:t>
            </a:r>
            <a:r>
              <a:rPr lang="en-US" dirty="0" smtClean="0"/>
              <a:t>size.</a:t>
            </a:r>
            <a:endParaRPr lang="en-U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dirty="0" smtClean="0"/>
              <a:t>Sample Size (</a:t>
            </a:r>
            <a:r>
              <a:rPr lang="en-US" dirty="0" err="1" smtClean="0"/>
              <a:t>contd</a:t>
            </a:r>
            <a:r>
              <a:rPr lang="en-US" dirty="0" smtClean="0"/>
              <a:t>…)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Sampling to the point of redundancy, an ideal</a:t>
            </a:r>
          </a:p>
          <a:p>
            <a:r>
              <a:rPr lang="en-US" dirty="0" smtClean="0"/>
              <a:t>More practical suggestion is to use judgment &amp; negotiation</a:t>
            </a:r>
          </a:p>
          <a:p>
            <a:r>
              <a:rPr lang="en-US" dirty="0" smtClean="0"/>
              <a:t>Specify minimum sample size based on purpose of study &amp; build a rationale for it</a:t>
            </a:r>
          </a:p>
          <a:p>
            <a:r>
              <a:rPr lang="en-US" dirty="0" smtClean="0"/>
              <a:t>Design should be understood to be flexible </a:t>
            </a:r>
          </a:p>
          <a:p>
            <a:r>
              <a:rPr lang="en-US" dirty="0" smtClean="0"/>
              <a:t>Exercise care not to over-generalize</a:t>
            </a:r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1600200"/>
          </a:xfrm>
        </p:spPr>
        <p:txBody>
          <a:bodyPr>
            <a:normAutofit/>
          </a:bodyPr>
          <a:lstStyle/>
          <a:p>
            <a:r>
              <a:rPr lang="en-US" dirty="0" smtClean="0"/>
              <a:t>Contrasting Qualitative and Quantitative Methods</a:t>
            </a:r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Quantitative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Philosophy</a:t>
            </a:r>
          </a:p>
          <a:p>
            <a:r>
              <a:rPr lang="en-US" dirty="0" smtClean="0"/>
              <a:t>Views </a:t>
            </a:r>
            <a:r>
              <a:rPr lang="en-US" dirty="0" smtClean="0"/>
              <a:t>social phenomena as objective &amp; external to the individual</a:t>
            </a:r>
          </a:p>
          <a:p>
            <a:r>
              <a:rPr lang="en-US" dirty="0" smtClean="0"/>
              <a:t>These social facts are studied through the application of the scientific method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Qualitative Research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Wide range available:</a:t>
            </a:r>
          </a:p>
          <a:p>
            <a:r>
              <a:rPr lang="en-US" dirty="0" smtClean="0"/>
              <a:t>Individual in-depth interviews</a:t>
            </a:r>
          </a:p>
          <a:p>
            <a:r>
              <a:rPr lang="en-US" dirty="0" smtClean="0"/>
              <a:t>Semi-structured interviews</a:t>
            </a:r>
          </a:p>
          <a:p>
            <a:r>
              <a:rPr lang="en-US" dirty="0" smtClean="0"/>
              <a:t>Focus group discussions</a:t>
            </a:r>
          </a:p>
          <a:p>
            <a:r>
              <a:rPr lang="en-US" dirty="0" smtClean="0"/>
              <a:t>Participant Observation</a:t>
            </a:r>
          </a:p>
          <a:p>
            <a:r>
              <a:rPr lang="en-US" dirty="0" smtClean="0"/>
              <a:t>Systematic Interviewing Techniques</a:t>
            </a:r>
            <a:endParaRPr lang="en-US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en-US" dirty="0" smtClean="0"/>
              <a:t>Quantitative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Basic features are: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Hypothesis specified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Research questions formulated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Relevant variables operationalized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Data collected using structured questionnaire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Data analyzed statistically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Aim to achieve </a:t>
            </a:r>
            <a:r>
              <a:rPr lang="en-US" dirty="0" err="1" smtClean="0"/>
              <a:t>generalizability</a:t>
            </a:r>
            <a:r>
              <a:rPr lang="en-US" dirty="0" smtClean="0"/>
              <a:t> of results</a:t>
            </a:r>
            <a:endParaRPr lang="en-US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Quantitative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Emphasis placed upon multiple interacting realities that are studied as a whole</a:t>
            </a:r>
          </a:p>
          <a:p>
            <a:r>
              <a:rPr lang="en-US" dirty="0" smtClean="0"/>
              <a:t>Focus is on subjectivity</a:t>
            </a:r>
          </a:p>
          <a:p>
            <a:r>
              <a:rPr lang="en-US" dirty="0" smtClean="0"/>
              <a:t>Relationship between “Inquirer” and respondent viewed differently</a:t>
            </a:r>
            <a:endParaRPr lang="en-US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Qualitative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is concerned with the generation &amp; not testing of hypotheses</a:t>
            </a:r>
          </a:p>
          <a:p>
            <a:r>
              <a:rPr lang="en-US" dirty="0" smtClean="0"/>
              <a:t>Aim is to see the world through the eyes of the subjects</a:t>
            </a:r>
          </a:p>
          <a:p>
            <a:r>
              <a:rPr lang="en-US" dirty="0" smtClean="0"/>
              <a:t>This requires that data collection are relatively open &amp; unstructured</a:t>
            </a:r>
            <a:endParaRPr lang="en-US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are Its Uses?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b="1" dirty="0" smtClean="0"/>
              <a:t>QR especially useful for:</a:t>
            </a:r>
          </a:p>
          <a:p>
            <a:r>
              <a:rPr lang="en-US" dirty="0" smtClean="0"/>
              <a:t>Exploring a health problem</a:t>
            </a:r>
          </a:p>
          <a:p>
            <a:r>
              <a:rPr lang="en-US" dirty="0" smtClean="0"/>
              <a:t>Identifying local perceptions</a:t>
            </a:r>
          </a:p>
          <a:p>
            <a:r>
              <a:rPr lang="en-US" dirty="0" smtClean="0"/>
              <a:t>Identifying relevant interventions</a:t>
            </a:r>
          </a:p>
          <a:p>
            <a:r>
              <a:rPr lang="en-US" dirty="0" smtClean="0"/>
              <a:t>Investigating feasibility, acceptability &amp; appropriateness of health programs	</a:t>
            </a:r>
            <a:endParaRPr 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are it uses? (</a:t>
            </a:r>
            <a:r>
              <a:rPr lang="en-US" dirty="0" err="1" smtClean="0"/>
              <a:t>contd</a:t>
            </a:r>
            <a:r>
              <a:rPr lang="en-US" dirty="0" smtClean="0"/>
              <a:t>…)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Developing suitable information, education &amp; communication</a:t>
            </a:r>
          </a:p>
          <a:p>
            <a:r>
              <a:rPr lang="en-US" dirty="0" smtClean="0"/>
              <a:t>Identifying problems in on going interventions &amp; suggesting solutions</a:t>
            </a:r>
          </a:p>
          <a:p>
            <a:r>
              <a:rPr lang="en-US" dirty="0" smtClean="0"/>
              <a:t>Complementing quantitative data by helping to interpret it</a:t>
            </a:r>
          </a:p>
          <a:p>
            <a:r>
              <a:rPr lang="en-US" dirty="0" smtClean="0"/>
              <a:t>Designing more valid survey instruments</a:t>
            </a:r>
            <a:endParaRPr 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Combining Qualitative and Quantitative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Has been the subject of heated debate</a:t>
            </a:r>
          </a:p>
          <a:p>
            <a:r>
              <a:rPr lang="en-US" dirty="0" smtClean="0"/>
              <a:t>Purists in both camps have argued against this union</a:t>
            </a:r>
          </a:p>
          <a:p>
            <a:r>
              <a:rPr lang="en-US" dirty="0" smtClean="0"/>
              <a:t>In recent times, use of two methods in combination has gained popularity</a:t>
            </a:r>
          </a:p>
          <a:p>
            <a:r>
              <a:rPr lang="en-US" dirty="0" smtClean="0"/>
              <a:t>Different ways in which the two techniques can be combined</a:t>
            </a:r>
            <a:endParaRPr 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Qualitative Before Quantitative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Qualitative techniques can be used to provide much needed information when venturing into new areas </a:t>
            </a:r>
          </a:p>
          <a:p>
            <a:r>
              <a:rPr lang="en-US" dirty="0" smtClean="0"/>
              <a:t>Use of qualitative methods to check assumptions and refine research questions is valuable across &amp; within cultures</a:t>
            </a:r>
          </a:p>
          <a:p>
            <a:r>
              <a:rPr lang="en-US" dirty="0" smtClean="0"/>
              <a:t>Also useful during the development of measurement scales</a:t>
            </a:r>
            <a:endParaRPr 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Qualitative &amp; Quantitative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two can be used together in the same study to extend &amp; complement findings</a:t>
            </a:r>
          </a:p>
          <a:p>
            <a:r>
              <a:rPr lang="en-US" dirty="0" smtClean="0"/>
              <a:t>Both types of information together will provide a better basis for planning strategies for prevention</a:t>
            </a:r>
            <a:endParaRPr lang="en-US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Quantitative Before Qualitative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Interpretation of quantitative findings can draw upon qualitative methods for valuable insights and illustrations</a:t>
            </a:r>
          </a:p>
          <a:p>
            <a:r>
              <a:rPr lang="en-US" dirty="0" smtClean="0"/>
              <a:t>Quantitative studies can yield hard data whose meaning may be unclear</a:t>
            </a:r>
          </a:p>
          <a:p>
            <a:r>
              <a:rPr lang="en-US" dirty="0" smtClean="0"/>
              <a:t>Qualitative studies help to provide clarity to such data</a:t>
            </a:r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Practical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Combination of methods demands access to a wide range of expertise and skills</a:t>
            </a:r>
          </a:p>
          <a:p>
            <a:r>
              <a:rPr lang="en-US" dirty="0" smtClean="0"/>
              <a:t>Necessitates need for a team approach</a:t>
            </a:r>
          </a:p>
          <a:p>
            <a:r>
              <a:rPr lang="en-US" dirty="0" smtClean="0"/>
              <a:t>Give careful consideration to design issues</a:t>
            </a:r>
          </a:p>
          <a:p>
            <a:r>
              <a:rPr lang="en-US" dirty="0" smtClean="0"/>
              <a:t>Use of multiple methods may result in data that confirm or contradict each other</a:t>
            </a:r>
          </a:p>
          <a:p>
            <a:r>
              <a:rPr lang="en-US" dirty="0" smtClean="0"/>
              <a:t>Despite potential problems &amp; demanding decisions, can lead to creative &amp; synergistic research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In-Depth Interview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 widely used method of data collection in cultural anthropology</a:t>
            </a:r>
          </a:p>
          <a:p>
            <a:r>
              <a:rPr lang="en-US" dirty="0" smtClean="0"/>
              <a:t>Researcher has some idea of topics to be covered</a:t>
            </a:r>
          </a:p>
          <a:p>
            <a:r>
              <a:rPr lang="en-US" dirty="0" smtClean="0"/>
              <a:t>May use some sort of a topic list or guide</a:t>
            </a:r>
          </a:p>
          <a:p>
            <a:r>
              <a:rPr lang="en-US" dirty="0" smtClean="0"/>
              <a:t>But, minimal control over order in which topics are covered &amp; over respondents responses</a:t>
            </a:r>
          </a:p>
          <a:p>
            <a:r>
              <a:rPr lang="en-US" dirty="0" smtClean="0"/>
              <a:t>Neither specific questions nor range and type of possible answers pre-defined</a:t>
            </a:r>
            <a:endParaRPr lang="en-US" dirty="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Qualitative                 Quantitative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458200" cy="43891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Inductive				Deductive</a:t>
            </a:r>
          </a:p>
          <a:p>
            <a:r>
              <a:rPr lang="en-US" dirty="0" smtClean="0"/>
              <a:t>Holistic				Particularistic</a:t>
            </a:r>
          </a:p>
          <a:p>
            <a:r>
              <a:rPr lang="en-US" dirty="0" smtClean="0"/>
              <a:t>Subjective				Objective</a:t>
            </a:r>
          </a:p>
          <a:p>
            <a:r>
              <a:rPr lang="en-US" dirty="0" smtClean="0"/>
              <a:t>Process oriented			Outcome oriented</a:t>
            </a:r>
          </a:p>
          <a:p>
            <a:r>
              <a:rPr lang="en-US" dirty="0" smtClean="0"/>
              <a:t>Relative lack of control		Control variables</a:t>
            </a:r>
          </a:p>
          <a:p>
            <a:r>
              <a:rPr lang="en-US" sz="3000" dirty="0" smtClean="0"/>
              <a:t>Goal</a:t>
            </a:r>
            <a:r>
              <a:rPr lang="en-US" sz="2600" dirty="0" smtClean="0"/>
              <a:t>: understand actor’s view</a:t>
            </a:r>
            <a:r>
              <a:rPr lang="en-US" dirty="0" smtClean="0"/>
              <a:t>      </a:t>
            </a:r>
            <a:r>
              <a:rPr lang="en-US" sz="3000" dirty="0" smtClean="0"/>
              <a:t>Goal</a:t>
            </a:r>
            <a:r>
              <a:rPr lang="en-US" sz="2600" dirty="0" smtClean="0"/>
              <a:t>: find facts &amp; 								causes</a:t>
            </a:r>
          </a:p>
          <a:p>
            <a:r>
              <a:rPr lang="en-US" dirty="0" smtClean="0"/>
              <a:t>Discovery oriented		Verification oriented</a:t>
            </a:r>
          </a:p>
          <a:p>
            <a:r>
              <a:rPr lang="en-US" dirty="0" smtClean="0"/>
              <a:t>Explanatory			Confirmatory</a:t>
            </a:r>
          </a:p>
          <a:p>
            <a:r>
              <a:rPr lang="en-US" dirty="0" smtClean="0"/>
              <a:t>Not generalized		Can be generalized</a:t>
            </a:r>
            <a:endParaRPr lang="en-US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Qualitative                  Quantitative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Deals with individuals 		Deals with populations</a:t>
            </a:r>
          </a:p>
          <a:p>
            <a:r>
              <a:rPr lang="en-US" sz="2400" dirty="0" smtClean="0"/>
              <a:t>Deals with words, text		Deals with numbers</a:t>
            </a:r>
          </a:p>
          <a:p>
            <a:r>
              <a:rPr lang="en-US" sz="2400" dirty="0" smtClean="0"/>
              <a:t>Suggests hypothesis		tests hypothesis</a:t>
            </a:r>
          </a:p>
          <a:p>
            <a:r>
              <a:rPr lang="en-US" sz="2400" dirty="0" smtClean="0"/>
              <a:t>Recognizes individuality		Generalizes &amp; </a:t>
            </a:r>
          </a:p>
          <a:p>
            <a:pPr>
              <a:buNone/>
            </a:pPr>
            <a:r>
              <a:rPr lang="en-US" sz="2400" dirty="0" smtClean="0"/>
              <a:t>	Of responses/findings		extrapolates findings</a:t>
            </a:r>
          </a:p>
          <a:p>
            <a:r>
              <a:rPr lang="en-US" sz="2400" dirty="0" smtClean="0"/>
              <a:t>Methods include interviews 	Methods include cohort</a:t>
            </a:r>
          </a:p>
          <a:p>
            <a:pPr>
              <a:buNone/>
            </a:pPr>
            <a:r>
              <a:rPr lang="en-US" sz="2400" dirty="0" smtClean="0"/>
              <a:t>	FGDs, participant </a:t>
            </a:r>
            <a:r>
              <a:rPr lang="en-US" sz="2400" dirty="0" err="1" smtClean="0"/>
              <a:t>Obs</a:t>
            </a:r>
            <a:r>
              <a:rPr lang="en-US" sz="2400" dirty="0" smtClean="0"/>
              <a:t>		case-control, cross-sectional, 						RCTs</a:t>
            </a:r>
            <a:r>
              <a:rPr lang="en-US" sz="1800" dirty="0" smtClean="0"/>
              <a:t>		</a:t>
            </a:r>
            <a:endParaRPr lang="en-US" sz="1800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Trustable data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362200"/>
          <a:ext cx="8229600" cy="3308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219200">
                <a:tc>
                  <a:txBody>
                    <a:bodyPr/>
                    <a:lstStyle/>
                    <a:p>
                      <a:r>
                        <a:rPr lang="en-US" dirty="0" smtClean="0"/>
                        <a:t>Stronger data, collected later or after repeated contact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Weaker data, collected early during entry</a:t>
                      </a:r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1044575">
                <a:tc>
                  <a:txBody>
                    <a:bodyPr/>
                    <a:lstStyle/>
                    <a:p>
                      <a:r>
                        <a:rPr lang="en-US" dirty="0" smtClean="0"/>
                        <a:t>Seen or reported first hand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Heard second hand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1044575">
                <a:tc>
                  <a:txBody>
                    <a:bodyPr/>
                    <a:lstStyle/>
                    <a:p>
                      <a:r>
                        <a:rPr lang="en-US" dirty="0" smtClean="0"/>
                        <a:t>Observed behaviors activities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Reports or statements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dirty="0" smtClean="0"/>
              <a:t>Trustable Data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362200"/>
          <a:ext cx="8229600" cy="2662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843108">
                <a:tc>
                  <a:txBody>
                    <a:bodyPr/>
                    <a:lstStyle/>
                    <a:p>
                      <a:r>
                        <a:rPr lang="en-US" dirty="0" smtClean="0"/>
                        <a:t>Trusted Field worker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Field workers not trusted</a:t>
                      </a:r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641113">
                <a:tc>
                  <a:txBody>
                    <a:bodyPr/>
                    <a:lstStyle/>
                    <a:p>
                      <a:r>
                        <a:rPr lang="en-US" dirty="0" smtClean="0"/>
                        <a:t>Privacy maintained during interviews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privacy</a:t>
                      </a:r>
                      <a:endParaRPr lang="en-US" dirty="0"/>
                    </a:p>
                  </a:txBody>
                  <a:tcPr/>
                </a:tc>
              </a:tr>
              <a:tr h="1106579">
                <a:tc>
                  <a:txBody>
                    <a:bodyPr/>
                    <a:lstStyle/>
                    <a:p>
                      <a:r>
                        <a:rPr lang="en-US" dirty="0" smtClean="0"/>
                        <a:t>Reproducibility of data</a:t>
                      </a:r>
                    </a:p>
                    <a:p>
                      <a:r>
                        <a:rPr lang="en-US" dirty="0" smtClean="0"/>
                        <a:t>Triangulation of 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In-depth Interviewing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informal and conversational</a:t>
            </a:r>
          </a:p>
          <a:p>
            <a:r>
              <a:rPr lang="en-US" dirty="0" smtClean="0"/>
              <a:t>Aim is to get informants to “open up”</a:t>
            </a:r>
          </a:p>
          <a:p>
            <a:r>
              <a:rPr lang="en-US" dirty="0" smtClean="0"/>
              <a:t>Express themselves in their own terms</a:t>
            </a:r>
          </a:p>
          <a:p>
            <a:r>
              <a:rPr lang="en-US" dirty="0" smtClean="0"/>
              <a:t>Key to a successful interview is effective probing</a:t>
            </a:r>
          </a:p>
          <a:p>
            <a:r>
              <a:rPr lang="en-US" dirty="0" smtClean="0"/>
              <a:t>Stimulate respondent to produce more information without introducing own words, ideas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>
            <a:normAutofit/>
          </a:bodyPr>
          <a:lstStyle/>
          <a:p>
            <a:r>
              <a:rPr lang="en-US" dirty="0" smtClean="0"/>
              <a:t>Key Elements of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Introduce project</a:t>
            </a:r>
          </a:p>
          <a:p>
            <a:r>
              <a:rPr lang="en-US" dirty="0" smtClean="0"/>
              <a:t>Interview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Express cultural ignorance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Express interest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Use local expressions</a:t>
            </a:r>
          </a:p>
          <a:p>
            <a:r>
              <a:rPr lang="en-US" dirty="0" smtClean="0"/>
              <a:t>Closing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Thank Informant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395</TotalTime>
  <Words>2539</Words>
  <Application>Microsoft Office PowerPoint</Application>
  <PresentationFormat>On-screen Show (4:3)</PresentationFormat>
  <Paragraphs>494</Paragraphs>
  <Slides>73</Slides>
  <Notes>72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4" baseType="lpstr">
      <vt:lpstr>Flow</vt:lpstr>
      <vt:lpstr>QUALITATIVE RESEARCH</vt:lpstr>
      <vt:lpstr>What is qualitative research?</vt:lpstr>
      <vt:lpstr>What is qualitative research</vt:lpstr>
      <vt:lpstr>What are its uses?</vt:lpstr>
      <vt:lpstr>What are its uses?</vt:lpstr>
      <vt:lpstr>Qualitative Research Techniques</vt:lpstr>
      <vt:lpstr>In-Depth Interview</vt:lpstr>
      <vt:lpstr>In-depth Interviewing</vt:lpstr>
      <vt:lpstr>Key Elements of Process</vt:lpstr>
      <vt:lpstr>Qualitative Guides</vt:lpstr>
      <vt:lpstr>Guidelines for Formulating Questions</vt:lpstr>
      <vt:lpstr>Main Techniques</vt:lpstr>
      <vt:lpstr>Probing</vt:lpstr>
      <vt:lpstr>Tape recording The Interviews</vt:lpstr>
      <vt:lpstr>Follow-Up Interview</vt:lpstr>
      <vt:lpstr>Ethical Issues</vt:lpstr>
      <vt:lpstr>Interview Boundaries</vt:lpstr>
      <vt:lpstr>In-Depth Interviews</vt:lpstr>
      <vt:lpstr>Characteristics of A KI</vt:lpstr>
      <vt:lpstr>Types of KIs</vt:lpstr>
      <vt:lpstr>Semi-Structured Interviews</vt:lpstr>
      <vt:lpstr>Semi-Structured Interviews</vt:lpstr>
      <vt:lpstr>Type of information</vt:lpstr>
      <vt:lpstr>Strengths of Semi-Structured Interviews</vt:lpstr>
      <vt:lpstr>Limitations of Semi-Structured Interviews</vt:lpstr>
      <vt:lpstr>When to Use Semi-Structured Interviews</vt:lpstr>
      <vt:lpstr>Case Studies</vt:lpstr>
      <vt:lpstr>Slide 28</vt:lpstr>
      <vt:lpstr>Focus group Discussion</vt:lpstr>
      <vt:lpstr>Focus group Discussion (Contd…)</vt:lpstr>
      <vt:lpstr>Focus Group Discussions</vt:lpstr>
      <vt:lpstr>Uses of A Focus Group Discussion</vt:lpstr>
      <vt:lpstr>Participant Observation</vt:lpstr>
      <vt:lpstr>Strengths of Participant Observation</vt:lpstr>
      <vt:lpstr>Slide 35</vt:lpstr>
      <vt:lpstr>Weaknesses of Participant Observation</vt:lpstr>
      <vt:lpstr>Structured Interviewing Techniques</vt:lpstr>
      <vt:lpstr>Free Listing</vt:lpstr>
      <vt:lpstr>Strengths &amp; Weaknesses</vt:lpstr>
      <vt:lpstr>Pile Sorting</vt:lpstr>
      <vt:lpstr>Pile Sort</vt:lpstr>
      <vt:lpstr>Taxonomy Based On A Pile Sort</vt:lpstr>
      <vt:lpstr>Strengths &amp; Weaknesses of Pile Sort</vt:lpstr>
      <vt:lpstr>Sampling Techniques</vt:lpstr>
      <vt:lpstr>Qualitative Data Analysis</vt:lpstr>
      <vt:lpstr>Triangulation</vt:lpstr>
      <vt:lpstr>Sampling in Qualitative Studies</vt:lpstr>
      <vt:lpstr>Non-Probability Sampling</vt:lpstr>
      <vt:lpstr>Characteristics of Non-Probability Sampling</vt:lpstr>
      <vt:lpstr>Non-Probability Sampling Techniques (1)</vt:lpstr>
      <vt:lpstr>Non-Probability Sampling Techniques (2)</vt:lpstr>
      <vt:lpstr>Non-Probability Sampling Techniques (3)</vt:lpstr>
      <vt:lpstr>Sample Size</vt:lpstr>
      <vt:lpstr>Sample Size (contd…)</vt:lpstr>
      <vt:lpstr>Sample Size (contd…)</vt:lpstr>
      <vt:lpstr>Sample Size (contd….)</vt:lpstr>
      <vt:lpstr>Sample Size (contd…)</vt:lpstr>
      <vt:lpstr>Contrasting Qualitative and Quantitative Methods</vt:lpstr>
      <vt:lpstr>Quantitative Research</vt:lpstr>
      <vt:lpstr>Quantitative Research</vt:lpstr>
      <vt:lpstr>Quantitative Research</vt:lpstr>
      <vt:lpstr>Qualitative Research</vt:lpstr>
      <vt:lpstr>What are Its Uses?</vt:lpstr>
      <vt:lpstr>What are it uses? (contd…)</vt:lpstr>
      <vt:lpstr>Combining Qualitative and Quantitative Methods</vt:lpstr>
      <vt:lpstr>Qualitative Before Quantitative</vt:lpstr>
      <vt:lpstr>Qualitative &amp; Quantitative Together</vt:lpstr>
      <vt:lpstr>Quantitative Before Qualitative</vt:lpstr>
      <vt:lpstr>Practical Issues</vt:lpstr>
      <vt:lpstr>Qualitative                 Quantitative </vt:lpstr>
      <vt:lpstr>Qualitative                  Quantitative </vt:lpstr>
      <vt:lpstr>Trustable data</vt:lpstr>
      <vt:lpstr>Trustable Data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QUALITATIVE RESEARCH</dc:title>
  <dc:creator>Chetna</dc:creator>
  <cp:lastModifiedBy>Chetna</cp:lastModifiedBy>
  <cp:revision>36</cp:revision>
  <dcterms:created xsi:type="dcterms:W3CDTF">2009-04-24T03:20:35Z</dcterms:created>
  <dcterms:modified xsi:type="dcterms:W3CDTF">2009-08-04T09:05:50Z</dcterms:modified>
</cp:coreProperties>
</file>